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7" r:id="rId2"/>
    <p:sldId id="256" r:id="rId3"/>
    <p:sldId id="257" r:id="rId4"/>
    <p:sldId id="258" r:id="rId5"/>
    <p:sldId id="268" r:id="rId6"/>
    <p:sldId id="259" r:id="rId7"/>
    <p:sldId id="269" r:id="rId8"/>
    <p:sldId id="260" r:id="rId9"/>
    <p:sldId id="270" r:id="rId10"/>
    <p:sldId id="261" r:id="rId11"/>
    <p:sldId id="271" r:id="rId12"/>
    <p:sldId id="262" r:id="rId13"/>
    <p:sldId id="272" r:id="rId14"/>
    <p:sldId id="263" r:id="rId15"/>
    <p:sldId id="273" r:id="rId16"/>
    <p:sldId id="264" r:id="rId17"/>
    <p:sldId id="274" r:id="rId18"/>
    <p:sldId id="266" r:id="rId19"/>
    <p:sldId id="275" r:id="rId20"/>
    <p:sldId id="276" r:id="rId21"/>
    <p:sldId id="265" r:id="rId22"/>
    <p:sldId id="277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79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CAD5F-85CF-479E-97BA-E9F6E387C780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76FF3-51DB-4A00-B881-45206FA0D6C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FE4DA-D6D8-41B5-BBFF-11C26A438D80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93403-D9D7-4570-9C5D-00BD2F4C027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98718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93403-D9D7-4570-9C5D-00BD2F4C027B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2945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pPr/>
              <a:t>11/11/2016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71604" y="5857892"/>
            <a:ext cx="607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I.C. </a:t>
            </a:r>
            <a:r>
              <a:rPr lang="it-IT" sz="2000" b="1" dirty="0" err="1" smtClean="0"/>
              <a:t>A</a:t>
            </a:r>
            <a:r>
              <a:rPr lang="it-IT" sz="2000" b="1" dirty="0" err="1" smtClean="0"/>
              <a:t>rcevia</a:t>
            </a:r>
            <a:r>
              <a:rPr lang="it-IT" sz="2000" b="1" dirty="0" smtClean="0"/>
              <a:t>, </a:t>
            </a:r>
            <a:r>
              <a:rPr lang="it-IT" sz="2000" b="1" dirty="0" err="1" smtClean="0"/>
              <a:t>M</a:t>
            </a:r>
            <a:r>
              <a:rPr lang="it-IT" sz="2000" b="1" dirty="0" err="1" smtClean="0"/>
              <a:t>ontecarotto</a:t>
            </a:r>
            <a:r>
              <a:rPr lang="it-IT" sz="2000" b="1" dirty="0" smtClean="0"/>
              <a:t> e Serra  de’ Conti</a:t>
            </a:r>
          </a:p>
          <a:p>
            <a:pPr algn="ctr"/>
            <a:r>
              <a:rPr lang="it-IT" sz="2000" b="1" dirty="0" smtClean="0"/>
              <a:t>Plesso </a:t>
            </a:r>
            <a:r>
              <a:rPr lang="it-IT" sz="2000" b="1" dirty="0" smtClean="0"/>
              <a:t>A. Anselmi – Classi IVA e </a:t>
            </a:r>
            <a:r>
              <a:rPr lang="it-IT" sz="2000" b="1" dirty="0" smtClean="0"/>
              <a:t>VA – A.S. 2016-2017</a:t>
            </a:r>
            <a:endParaRPr lang="it-IT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43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a 2 1"/>
          <p:cNvSpPr/>
          <p:nvPr/>
        </p:nvSpPr>
        <p:spPr>
          <a:xfrm>
            <a:off x="251520" y="188640"/>
            <a:ext cx="8640960" cy="6336704"/>
          </a:xfrm>
          <a:prstGeom prst="horizontalScroll">
            <a:avLst/>
          </a:prstGeom>
          <a:noFill/>
          <a:ln w="63500"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071538" y="1785926"/>
            <a:ext cx="76438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onstantia" pitchFamily="18" charset="0"/>
              </a:rPr>
              <a:t>Giunse la notte e l’elfo si avvicinò ed eseguì l’ordine avuto. Il </a:t>
            </a:r>
            <a:r>
              <a:rPr lang="it-IT" sz="2400" dirty="0" err="1" smtClean="0">
                <a:latin typeface="Constantia" pitchFamily="18" charset="0"/>
              </a:rPr>
              <a:t>demonietto</a:t>
            </a:r>
            <a:r>
              <a:rPr lang="it-IT" sz="2400" dirty="0" smtClean="0">
                <a:latin typeface="Constantia" pitchFamily="18" charset="0"/>
              </a:rPr>
              <a:t>  però volle divertirsi anche alle spalle degli esseri umani e fece lo stesso incantesimo a quattro amici contadinelli  che si erano addormentati per la stanchezza sul terreno ancora umido della vigna. </a:t>
            </a:r>
          </a:p>
          <a:p>
            <a:r>
              <a:rPr lang="it-IT" sz="2400" dirty="0" smtClean="0">
                <a:latin typeface="Constantia" pitchFamily="18" charset="0"/>
              </a:rPr>
              <a:t>Il folletto dispettoso, ridacchiando divertito, bagnò anche i loro occhi: chissà che pandemonio sarebbe accaduto!</a:t>
            </a:r>
            <a:endParaRPr lang="it-IT" sz="24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00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42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00100" y="1643050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Giunse l’alba  e nella vigna arrivò un bel volpone  per far colazione con quei bei grappoli d’uva.</a:t>
            </a:r>
          </a:p>
          <a:p>
            <a:pPr algn="just"/>
            <a:r>
              <a:rPr lang="it-IT" sz="2400" dirty="0" smtClean="0"/>
              <a:t>Mentre era intento  a svolgere questo graditissimo compito inciampò sul corpo della regina delle fate che aprì subito gli occhi spaventata. </a:t>
            </a:r>
          </a:p>
          <a:p>
            <a:pPr algn="just"/>
            <a:r>
              <a:rPr lang="it-IT" sz="2400" dirty="0" smtClean="0"/>
              <a:t>Ma quando vide il volpone pensò che mai avrebbe potuto trovare amico più caro e iniziò ad abbracciarlo, a dargli mille baci e  a fargli mille  carezze.</a:t>
            </a:r>
            <a:endParaRPr lang="it-IT" sz="2400" dirty="0"/>
          </a:p>
        </p:txBody>
      </p:sp>
      <p:sp>
        <p:nvSpPr>
          <p:cNvPr id="4" name="Pergamena 2 3"/>
          <p:cNvSpPr/>
          <p:nvPr/>
        </p:nvSpPr>
        <p:spPr>
          <a:xfrm>
            <a:off x="214282" y="214290"/>
            <a:ext cx="8640960" cy="6336704"/>
          </a:xfrm>
          <a:prstGeom prst="horizontalScroll">
            <a:avLst/>
          </a:prstGeom>
          <a:noFill/>
          <a:ln w="63500"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440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43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1538" y="1785926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All’improvviso arrivò la sua amica fata, si avvicinò per salutarla come era solita fare,  ma lei la allontanò con disprezzo facendola  piangere inconsolabilmente.</a:t>
            </a:r>
          </a:p>
          <a:p>
            <a:pPr algn="just"/>
            <a:r>
              <a:rPr lang="it-IT" sz="2400" dirty="0" smtClean="0"/>
              <a:t>Le altre fatine cercarono di rincuorarla ma non ci riuscirono perché perdere un </a:t>
            </a:r>
            <a:r>
              <a:rPr lang="it-IT" sz="2400" dirty="0" smtClean="0">
                <a:latin typeface="Constantia" pitchFamily="18" charset="0"/>
              </a:rPr>
              <a:t>amico</a:t>
            </a:r>
            <a:r>
              <a:rPr lang="it-IT" sz="2400" dirty="0" smtClean="0"/>
              <a:t> è tremendo. </a:t>
            </a:r>
          </a:p>
          <a:p>
            <a:pPr algn="just"/>
            <a:r>
              <a:rPr lang="it-IT" sz="2400" dirty="0" smtClean="0"/>
              <a:t>Ben presto si trovarono nella stessa situazione le quattro coppie di contadinelli vittime del sortilegio: ognuno rifiutava il vecchio amico e voleva l’amicizia di chi non la ricambiava. </a:t>
            </a:r>
            <a:endParaRPr lang="it-IT" sz="2400" dirty="0"/>
          </a:p>
        </p:txBody>
      </p:sp>
      <p:sp>
        <p:nvSpPr>
          <p:cNvPr id="3" name="Pergamena 2 2"/>
          <p:cNvSpPr/>
          <p:nvPr/>
        </p:nvSpPr>
        <p:spPr>
          <a:xfrm>
            <a:off x="251520" y="188640"/>
            <a:ext cx="8640960" cy="6336704"/>
          </a:xfrm>
          <a:prstGeom prst="horizontalScroll">
            <a:avLst/>
          </a:prstGeom>
          <a:noFill/>
          <a:ln w="63500"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025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43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a 2 1"/>
          <p:cNvSpPr/>
          <p:nvPr/>
        </p:nvSpPr>
        <p:spPr>
          <a:xfrm>
            <a:off x="251520" y="188640"/>
            <a:ext cx="8640960" cy="6336704"/>
          </a:xfrm>
          <a:prstGeom prst="horizontalScroll">
            <a:avLst/>
          </a:prstGeom>
          <a:noFill/>
          <a:ln w="63500"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142976" y="2214554"/>
            <a:ext cx="7528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Per fortuna il re degli elfi riconobbe che forse aveva esagerato. Chiamò a sé i  suoi amici e ordinò loro di recarsi in un angolo del bosco dove c’era una tinozza di legno magica che avrebbe permesso di   annullare il terribile incantesimo.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31743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46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a 2 1"/>
          <p:cNvSpPr/>
          <p:nvPr/>
        </p:nvSpPr>
        <p:spPr>
          <a:xfrm>
            <a:off x="214282" y="214290"/>
            <a:ext cx="8640960" cy="6336704"/>
          </a:xfrm>
          <a:prstGeom prst="horizontalScroll">
            <a:avLst/>
          </a:prstGeom>
          <a:noFill/>
          <a:ln w="63500"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000100" y="2357430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Tutti ritrovarono la ragione e i propri più sinceri sentimenti. Da quel giorno il re non fu più geloso perché aveva capito che l’amicizia è  un affetto prezioso.</a:t>
            </a:r>
          </a:p>
          <a:p>
            <a:pPr algn="just"/>
            <a:r>
              <a:rPr lang="it-IT" sz="2400" dirty="0" smtClean="0"/>
              <a:t>Da quella notte di mezza estate nel bosco magico e ad Arcevia regnarono sempre la concordia, l’amore l’amicizia.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40107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43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04764" y="1341055"/>
            <a:ext cx="66784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i="1" dirty="0">
                <a:latin typeface="Constantia" pitchFamily="18" charset="0"/>
              </a:rPr>
              <a:t>I</a:t>
            </a:r>
            <a:r>
              <a:rPr lang="it-IT" sz="3200" i="1" dirty="0" smtClean="0">
                <a:latin typeface="Constantia" pitchFamily="18" charset="0"/>
              </a:rPr>
              <a:t>mmaginate ciò che vedrete come un </a:t>
            </a:r>
            <a:r>
              <a:rPr lang="it-IT" sz="3200" i="1" dirty="0">
                <a:latin typeface="Constantia" pitchFamily="18" charset="0"/>
              </a:rPr>
              <a:t>sogno</a:t>
            </a:r>
            <a:r>
              <a:rPr lang="it-IT" sz="3200" i="1" dirty="0" smtClean="0">
                <a:latin typeface="Constantia" pitchFamily="18" charset="0"/>
              </a:rPr>
              <a:t>,</a:t>
            </a:r>
          </a:p>
          <a:p>
            <a:pPr algn="ctr"/>
            <a:r>
              <a:rPr lang="it-IT" sz="3200" i="1" dirty="0" smtClean="0">
                <a:latin typeface="Constantia" pitchFamily="18" charset="0"/>
              </a:rPr>
              <a:t> </a:t>
            </a:r>
            <a:r>
              <a:rPr lang="it-IT" sz="3200" i="1" dirty="0">
                <a:latin typeface="Constantia" pitchFamily="18" charset="0"/>
              </a:rPr>
              <a:t>e come una visione di fantasia la nostra apparizione. </a:t>
            </a:r>
            <a:endParaRPr lang="it-IT" sz="3200" i="1" dirty="0" smtClean="0">
              <a:latin typeface="Constantia" pitchFamily="18" charset="0"/>
            </a:endParaRPr>
          </a:p>
          <a:p>
            <a:pPr algn="ctr"/>
            <a:r>
              <a:rPr lang="it-IT" sz="3200" i="1" dirty="0" smtClean="0">
                <a:latin typeface="Constantia" pitchFamily="18" charset="0"/>
              </a:rPr>
              <a:t>Se </a:t>
            </a:r>
            <a:r>
              <a:rPr lang="it-IT" sz="3200" i="1" dirty="0">
                <a:latin typeface="Constantia" pitchFamily="18" charset="0"/>
              </a:rPr>
              <a:t>vana e </a:t>
            </a:r>
            <a:r>
              <a:rPr lang="it-IT" sz="3200" i="1" dirty="0" smtClean="0">
                <a:latin typeface="Constantia" pitchFamily="18" charset="0"/>
              </a:rPr>
              <a:t>insulsa è la </a:t>
            </a:r>
            <a:r>
              <a:rPr lang="it-IT" sz="3200" i="1" dirty="0">
                <a:latin typeface="Constantia" pitchFamily="18" charset="0"/>
              </a:rPr>
              <a:t>vicenda, gentile pubblico, faremo ammenda; </a:t>
            </a:r>
            <a:endParaRPr lang="it-IT" sz="3200" i="1" dirty="0" smtClean="0">
              <a:latin typeface="Constantia" pitchFamily="18" charset="0"/>
            </a:endParaRPr>
          </a:p>
          <a:p>
            <a:pPr algn="ctr"/>
            <a:r>
              <a:rPr lang="it-IT" sz="3200" i="1" dirty="0" smtClean="0">
                <a:latin typeface="Constantia" pitchFamily="18" charset="0"/>
              </a:rPr>
              <a:t>con </a:t>
            </a:r>
            <a:r>
              <a:rPr lang="it-IT" sz="3200" i="1" dirty="0">
                <a:latin typeface="Constantia" pitchFamily="18" charset="0"/>
              </a:rPr>
              <a:t>la vostra benevola clemenza, </a:t>
            </a:r>
            <a:endParaRPr lang="it-IT" sz="3200" i="1" dirty="0" smtClean="0">
              <a:latin typeface="Constantia" pitchFamily="18" charset="0"/>
            </a:endParaRPr>
          </a:p>
          <a:p>
            <a:pPr algn="ctr"/>
            <a:r>
              <a:rPr lang="it-IT" sz="3200" i="1" dirty="0" smtClean="0">
                <a:latin typeface="Constantia" pitchFamily="18" charset="0"/>
              </a:rPr>
              <a:t>rimedieremo </a:t>
            </a:r>
            <a:r>
              <a:rPr lang="it-IT" sz="3200" i="1" dirty="0">
                <a:latin typeface="Constantia" pitchFamily="18" charset="0"/>
              </a:rPr>
              <a:t>alla nostra insipienza. </a:t>
            </a:r>
          </a:p>
        </p:txBody>
      </p:sp>
      <p:sp>
        <p:nvSpPr>
          <p:cNvPr id="3" name="Pergamena 2 2"/>
          <p:cNvSpPr/>
          <p:nvPr/>
        </p:nvSpPr>
        <p:spPr>
          <a:xfrm>
            <a:off x="323528" y="188640"/>
            <a:ext cx="8640960" cy="6336704"/>
          </a:xfrm>
          <a:prstGeom prst="horizontalScroll">
            <a:avLst/>
          </a:prstGeom>
          <a:noFill/>
          <a:ln w="63500"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757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43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43608" y="1182422"/>
            <a:ext cx="7648473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i="1" dirty="0"/>
              <a:t>A tutti </a:t>
            </a:r>
            <a:r>
              <a:rPr lang="it-IT" sz="3200" i="1" dirty="0" smtClean="0"/>
              <a:t>buona sera diciamo  </a:t>
            </a:r>
            <a:r>
              <a:rPr lang="it-IT" sz="3200" i="1" dirty="0"/>
              <a:t>intanto, </a:t>
            </a:r>
            <a:endParaRPr lang="it-IT" sz="3200" i="1" dirty="0" smtClean="0"/>
          </a:p>
          <a:p>
            <a:pPr algn="ctr"/>
            <a:r>
              <a:rPr lang="it-IT" sz="3200" i="1" dirty="0" smtClean="0"/>
              <a:t>finito </a:t>
            </a:r>
            <a:r>
              <a:rPr lang="it-IT" sz="3200" i="1" dirty="0"/>
              <a:t>è lo spettacolo e l’incanto. </a:t>
            </a:r>
            <a:endParaRPr lang="it-IT" sz="3200" i="1" dirty="0" smtClean="0"/>
          </a:p>
          <a:p>
            <a:pPr algn="ctr"/>
            <a:r>
              <a:rPr lang="it-IT" sz="3200" i="1" dirty="0" smtClean="0">
                <a:latin typeface="Constantia" pitchFamily="18" charset="0"/>
              </a:rPr>
              <a:t>Signori</a:t>
            </a:r>
            <a:r>
              <a:rPr lang="it-IT" sz="3200" i="1" dirty="0"/>
              <a:t>, addio, batteteci le mani, </a:t>
            </a:r>
            <a:endParaRPr lang="it-IT" sz="3200" i="1" dirty="0" smtClean="0"/>
          </a:p>
          <a:p>
            <a:pPr algn="ctr"/>
            <a:r>
              <a:rPr lang="it-IT" sz="3200" i="1" dirty="0" smtClean="0"/>
              <a:t>e continuate felici ed ebbri a far festa</a:t>
            </a:r>
          </a:p>
          <a:p>
            <a:pPr algn="ctr"/>
            <a:r>
              <a:rPr lang="it-IT" sz="3200" i="1" dirty="0"/>
              <a:t>r</a:t>
            </a:r>
            <a:r>
              <a:rPr lang="it-IT" sz="3200" i="1" dirty="0" smtClean="0"/>
              <a:t>icordatevi che  non è solo il vino a far girar la testa</a:t>
            </a:r>
          </a:p>
          <a:p>
            <a:pPr algn="ctr"/>
            <a:r>
              <a:rPr lang="it-IT" sz="3200" i="1" dirty="0"/>
              <a:t>m</a:t>
            </a:r>
            <a:r>
              <a:rPr lang="it-IT" sz="3200" i="1" dirty="0" smtClean="0"/>
              <a:t>a  le amichevoli passioni e i grandi amori</a:t>
            </a:r>
          </a:p>
          <a:p>
            <a:pPr algn="ctr"/>
            <a:r>
              <a:rPr lang="it-IT" sz="3200" i="1" dirty="0"/>
              <a:t>r</a:t>
            </a:r>
            <a:r>
              <a:rPr lang="it-IT" sz="3200" i="1" dirty="0" smtClean="0"/>
              <a:t>endono noi poveri esseri  persone migliori.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3" name="Pergamena 2 2"/>
          <p:cNvSpPr/>
          <p:nvPr/>
        </p:nvSpPr>
        <p:spPr>
          <a:xfrm>
            <a:off x="323528" y="188640"/>
            <a:ext cx="8640960" cy="6336704"/>
          </a:xfrm>
          <a:prstGeom prst="horizontalScroll">
            <a:avLst/>
          </a:prstGeom>
          <a:noFill/>
          <a:ln w="63500"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533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43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15616" y="1340768"/>
            <a:ext cx="7848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latin typeface="Constantia" pitchFamily="18" charset="0"/>
              </a:rPr>
              <a:t>Incastonata tra colli di un delizioso paesaggio sorgeva Arcevia, un piccolo paese che come una perla illuminava la vista di chi lo guardava. </a:t>
            </a:r>
          </a:p>
          <a:p>
            <a:pPr algn="just"/>
            <a:r>
              <a:rPr lang="it-IT" sz="2400" dirty="0" smtClean="0">
                <a:latin typeface="Constantia" pitchFamily="18" charset="0"/>
              </a:rPr>
              <a:t>Ad Arcevia regnavano la pace e l’amore e ovunque si respirava aria di serenità tra i suoi abitanti che vivevano in amicizia. </a:t>
            </a:r>
          </a:p>
          <a:p>
            <a:pPr algn="just"/>
            <a:r>
              <a:rPr lang="it-IT" sz="2400" dirty="0" smtClean="0">
                <a:latin typeface="Constantia" pitchFamily="18" charset="0"/>
              </a:rPr>
              <a:t>Il borgo era circondato da campi verdeggianti e ricchi vigneti che producevano uno dei prodotti più amati dai suoi abitanti: il dolcissimo verdicchio. Il gustoso vino era così buono perché era protetto da esseri straordinari: le fate e gli elfi.</a:t>
            </a:r>
            <a:endParaRPr lang="it-IT" sz="2400" dirty="0">
              <a:latin typeface="Constantia" pitchFamily="18" charset="0"/>
            </a:endParaRPr>
          </a:p>
        </p:txBody>
      </p:sp>
      <p:sp>
        <p:nvSpPr>
          <p:cNvPr id="4" name="Pergamena 2 3"/>
          <p:cNvSpPr/>
          <p:nvPr/>
        </p:nvSpPr>
        <p:spPr>
          <a:xfrm>
            <a:off x="323528" y="188640"/>
            <a:ext cx="8640960" cy="6336704"/>
          </a:xfrm>
          <a:prstGeom prst="horizontalScroll">
            <a:avLst/>
          </a:prstGeom>
          <a:noFill/>
          <a:ln w="63500"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6135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43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42976" y="2285992"/>
            <a:ext cx="7715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La regina delle fate</a:t>
            </a:r>
            <a:r>
              <a:rPr lang="it-IT" sz="2400" dirty="0"/>
              <a:t> </a:t>
            </a:r>
            <a:r>
              <a:rPr lang="it-IT" sz="2400" dirty="0" smtClean="0"/>
              <a:t> viveva in un bosco che nessun uomo aveva mai visto e dove le stagioni non esistevano. </a:t>
            </a:r>
          </a:p>
          <a:p>
            <a:pPr algn="just"/>
            <a:r>
              <a:rPr lang="it-IT" sz="2400" dirty="0" smtClean="0"/>
              <a:t>Era molto felice perché era circondata dalle sue amiche fate che la allietavano con </a:t>
            </a:r>
            <a:r>
              <a:rPr lang="it-IT" sz="2400" dirty="0" smtClean="0">
                <a:latin typeface="Constantia" pitchFamily="18" charset="0"/>
              </a:rPr>
              <a:t>musiche</a:t>
            </a:r>
            <a:r>
              <a:rPr lang="it-IT" sz="2400" dirty="0" smtClean="0"/>
              <a:t> e danze. </a:t>
            </a:r>
          </a:p>
          <a:p>
            <a:pPr algn="just"/>
            <a:r>
              <a:rPr lang="it-IT" sz="2400" dirty="0" smtClean="0"/>
              <a:t>Di nascosto si recavano nelle vigne a vendemmiare per poi donare l’uva squisita alla loro regina.</a:t>
            </a:r>
            <a:endParaRPr lang="it-IT" sz="2400" dirty="0"/>
          </a:p>
        </p:txBody>
      </p:sp>
      <p:sp>
        <p:nvSpPr>
          <p:cNvPr id="4" name="Pergamena 2 3"/>
          <p:cNvSpPr/>
          <p:nvPr/>
        </p:nvSpPr>
        <p:spPr>
          <a:xfrm>
            <a:off x="323528" y="332656"/>
            <a:ext cx="8640960" cy="6336704"/>
          </a:xfrm>
          <a:prstGeom prst="horizontalScroll">
            <a:avLst/>
          </a:prstGeom>
          <a:noFill/>
          <a:ln w="63500"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14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43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rgamena 2 2"/>
          <p:cNvSpPr/>
          <p:nvPr/>
        </p:nvSpPr>
        <p:spPr>
          <a:xfrm>
            <a:off x="214282" y="142852"/>
            <a:ext cx="8640960" cy="6336704"/>
          </a:xfrm>
          <a:prstGeom prst="horizontalScroll">
            <a:avLst/>
          </a:prstGeom>
          <a:noFill/>
          <a:ln w="63500"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000100" y="2071678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Tra le sue  fate ce n’era una che era la sua preferita</a:t>
            </a:r>
            <a:r>
              <a:rPr lang="it-IT" sz="2400" dirty="0"/>
              <a:t>.</a:t>
            </a:r>
            <a:r>
              <a:rPr lang="it-IT" sz="2400" dirty="0" smtClean="0"/>
              <a:t> </a:t>
            </a:r>
          </a:p>
          <a:p>
            <a:pPr algn="just"/>
            <a:r>
              <a:rPr lang="it-IT" sz="2400" dirty="0" smtClean="0"/>
              <a:t>La regina le voleva molto bene  ma suo marito ne divenne geloso. </a:t>
            </a:r>
          </a:p>
          <a:p>
            <a:pPr algn="just"/>
            <a:r>
              <a:rPr lang="it-IT" sz="2400" dirty="0" smtClean="0"/>
              <a:t>Il marito era il re degli elfi, magiche creature allegre e vivaci. Geloso di questa amicizia, si infuriò e chiamò i suoi fidati servi che accorsero subito  per  esaudire ogni suo desiderio.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426540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43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a 2 1"/>
          <p:cNvSpPr/>
          <p:nvPr/>
        </p:nvSpPr>
        <p:spPr>
          <a:xfrm>
            <a:off x="251520" y="116632"/>
            <a:ext cx="8640960" cy="6525344"/>
          </a:xfrm>
          <a:prstGeom prst="horizontalScroll">
            <a:avLst/>
          </a:prstGeom>
          <a:noFill/>
          <a:ln w="63500"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071538" y="1571612"/>
            <a:ext cx="76438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Infine giunse l’elfo  preferito del re perché lo faceva divertire assumendo le pose più disparate. </a:t>
            </a:r>
          </a:p>
          <a:p>
            <a:pPr algn="just"/>
            <a:r>
              <a:rPr lang="it-IT" sz="2400" dirty="0" smtClean="0"/>
              <a:t>Quella notte di mezza estate il sovrano ordinò a tutti di andare a cercare nella vigna un grappolo nero dal potere malefico, poi comandò al suo elfo preferito di recarsi dalla sua sposa addormentata e di bagnarle gli occhi con il succo d’uva. Quando si sarebbe svegliata sarebbe diventata amica del primo essere che avrebbe visto, anche il più temibile o ridicolo, dimenticando l’affetto per la sua cara amica.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24889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726</Words>
  <Application>Microsoft Office PowerPoint</Application>
  <PresentationFormat>Presentazione su schermo (4:3)</PresentationFormat>
  <Paragraphs>38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Ombretta Bucci</dc:creator>
  <cp:lastModifiedBy>USER</cp:lastModifiedBy>
  <cp:revision>58</cp:revision>
  <dcterms:created xsi:type="dcterms:W3CDTF">2016-09-13T13:31:34Z</dcterms:created>
  <dcterms:modified xsi:type="dcterms:W3CDTF">2016-11-11T09:41:30Z</dcterms:modified>
</cp:coreProperties>
</file>